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005"/>
    <p:restoredTop sz="94646"/>
  </p:normalViewPr>
  <p:slideViewPr>
    <p:cSldViewPr snapToGrid="0" snapToObjects="1">
      <p:cViewPr varScale="1">
        <p:scale>
          <a:sx n="62" d="100"/>
          <a:sy n="62" d="100"/>
        </p:scale>
        <p:origin x="40" y="8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51848" y="3226831"/>
            <a:ext cx="7684797"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2nd September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6467" y="1309202"/>
            <a:ext cx="24654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decide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3934307"/>
            <a:ext cx="6295777"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decide to do something, you choose to do it, usually after you have thought carefully about the other possibilities.</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 </a:t>
            </a:r>
            <a:r>
              <a:rPr lang="en-GB" b="1" dirty="0">
                <a:latin typeface="Gill Sans MT" panose="020B0502020104020203" pitchFamily="34" charset="77"/>
              </a:rPr>
              <a:t>decided</a:t>
            </a:r>
            <a:r>
              <a:rPr lang="en-GB" dirty="0">
                <a:latin typeface="Gill Sans MT" panose="020B0502020104020203" pitchFamily="34" charset="77"/>
              </a:rPr>
              <a:t> which book they wanted to read.</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de-cide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96428904"/>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establish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EAC47F12-2543-4E23-ACC5-98C5CD04536A}"/>
              </a:ext>
            </a:extLst>
          </p:cNvPr>
          <p:cNvPicPr>
            <a:picLocks noChangeAspect="1"/>
          </p:cNvPicPr>
          <p:nvPr/>
        </p:nvPicPr>
        <p:blipFill>
          <a:blip r:embed="rId4"/>
          <a:stretch>
            <a:fillRect/>
          </a:stretch>
        </p:blipFill>
        <p:spPr>
          <a:xfrm>
            <a:off x="8481429" y="2484933"/>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46435" y="1309202"/>
            <a:ext cx="292548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copious</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35614" y="4353864"/>
            <a:ext cx="611847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copious amount of something is a large amount of it.</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took </a:t>
            </a:r>
            <a:r>
              <a:rPr lang="en-GB" sz="4000" b="1" dirty="0">
                <a:latin typeface="Gill Sans MT" panose="020B0502020104020203" pitchFamily="34" charset="77"/>
              </a:rPr>
              <a:t>copious</a:t>
            </a:r>
            <a:r>
              <a:rPr lang="en-GB" sz="4000" dirty="0">
                <a:latin typeface="Gill Sans MT" panose="020B0502020104020203" pitchFamily="34" charset="77"/>
              </a:rPr>
              <a:t> notes about pollination.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co-pi-ous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21586308"/>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lacking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extensive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A8135308-5646-6A63-31C4-6C66A2E75311}"/>
              </a:ext>
            </a:extLst>
          </p:cNvPr>
          <p:cNvPicPr>
            <a:picLocks noChangeAspect="1"/>
          </p:cNvPicPr>
          <p:nvPr/>
        </p:nvPicPr>
        <p:blipFill>
          <a:blip r:embed="rId4"/>
          <a:stretch>
            <a:fillRect/>
          </a:stretch>
        </p:blipFill>
        <p:spPr>
          <a:xfrm>
            <a:off x="8594063" y="3146393"/>
            <a:ext cx="2904441" cy="2904441"/>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80823" y="1309202"/>
            <a:ext cx="205665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ignite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4253562"/>
            <a:ext cx="608348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ignite something or when it ignites, it starts burning or explodes.</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Peters </a:t>
            </a:r>
            <a:r>
              <a:rPr lang="en-GB" sz="4000" b="1" dirty="0">
                <a:latin typeface="Gill Sans MT" panose="020B0502020104020203" pitchFamily="34" charset="77"/>
              </a:rPr>
              <a:t>ignited</a:t>
            </a:r>
            <a:r>
              <a:rPr lang="en-GB" sz="4000" dirty="0">
                <a:latin typeface="Gill Sans MT" panose="020B0502020104020203" pitchFamily="34" charset="77"/>
              </a:rPr>
              <a:t> the flame on the Bunsen burner.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ig-nite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25324201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kindle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extinguish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A3AC8D99-E954-AB2E-701A-A7F85783AC2D}"/>
              </a:ext>
            </a:extLst>
          </p:cNvPr>
          <p:cNvPicPr>
            <a:picLocks noChangeAspect="1"/>
          </p:cNvPicPr>
          <p:nvPr/>
        </p:nvPicPr>
        <p:blipFill>
          <a:blip r:embed="rId4"/>
          <a:stretch>
            <a:fillRect/>
          </a:stretch>
        </p:blipFill>
        <p:spPr>
          <a:xfrm>
            <a:off x="8891760" y="28387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46808" y="1309202"/>
            <a:ext cx="252473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inspire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3985502"/>
            <a:ext cx="6119260"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someone or something inspires you to do something new or unusual, they make you want to do it.</a:t>
            </a:r>
          </a:p>
        </p:txBody>
      </p:sp>
      <p:sp>
        <p:nvSpPr>
          <p:cNvPr id="155" name="The was a tear in Freddie’s new school jumper."/>
          <p:cNvSpPr txBox="1"/>
          <p:nvPr/>
        </p:nvSpPr>
        <p:spPr>
          <a:xfrm>
            <a:off x="0" y="631842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Sarkar </a:t>
            </a:r>
            <a:r>
              <a:rPr lang="en-GB" sz="4000" b="1" dirty="0">
                <a:latin typeface="Gill Sans MT" panose="020B0502020104020203" pitchFamily="34" charset="77"/>
              </a:rPr>
              <a:t>inspired</a:t>
            </a:r>
            <a:r>
              <a:rPr lang="en-GB" sz="4000" dirty="0">
                <a:latin typeface="Gill Sans MT" panose="020B0502020104020203" pitchFamily="34" charset="77"/>
              </a:rPr>
              <a:t> the class with the story.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in-spire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85406737"/>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impress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motivate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positively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ECCBA814-5CB2-FA2F-9C4E-B26B4D701008}"/>
              </a:ext>
            </a:extLst>
          </p:cNvPr>
          <p:cNvPicPr>
            <a:picLocks noChangeAspect="1"/>
          </p:cNvPicPr>
          <p:nvPr/>
        </p:nvPicPr>
        <p:blipFill>
          <a:blip r:embed="rId4"/>
          <a:stretch>
            <a:fillRect/>
          </a:stretch>
        </p:blipFill>
        <p:spPr>
          <a:xfrm>
            <a:off x="8271538" y="2569078"/>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95003" y="1339979"/>
            <a:ext cx="300242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essential</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a:latin typeface="Gill Sans MT" panose="020B0502020104020203" pitchFamily="34" charset="77"/>
              </a:rPr>
              <a:t>adjective</a:t>
            </a:r>
            <a:r>
              <a:rPr>
                <a:latin typeface="Gill Sans MT" panose="020B0502020104020203" pitchFamily="34" charset="77"/>
              </a:rPr>
              <a:t>)</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689311" y="3821435"/>
            <a:ext cx="5813089" cy="25648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Something that is essential is extremely important or absolutely necessary to a particular subject, situation, or activity.</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It was </a:t>
            </a:r>
            <a:r>
              <a:rPr lang="en-GB" sz="4000" b="1" dirty="0">
                <a:latin typeface="Gill Sans MT" panose="020B0502020104020203" pitchFamily="34" charset="77"/>
              </a:rPr>
              <a:t>essential</a:t>
            </a:r>
            <a:r>
              <a:rPr lang="en-GB" sz="4000" dirty="0">
                <a:latin typeface="Gill Sans MT" panose="020B0502020104020203" pitchFamily="34" charset="77"/>
              </a:rPr>
              <a:t> that the class did their homework.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es-sen-tial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4035408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crucial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minor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potential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absolutely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important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optional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confidential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inherently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256BD792-74FD-1894-7D66-C07D9B8D4AA4}"/>
              </a:ext>
            </a:extLst>
          </p:cNvPr>
          <p:cNvPicPr>
            <a:picLocks noChangeAspect="1"/>
          </p:cNvPicPr>
          <p:nvPr/>
        </p:nvPicPr>
        <p:blipFill>
          <a:blip r:embed="rId4"/>
          <a:stretch>
            <a:fillRect/>
          </a:stretch>
        </p:blipFill>
        <p:spPr>
          <a:xfrm>
            <a:off x="8247862" y="2880653"/>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6232521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ready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return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recharge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rest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3887774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copious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inspire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ignite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essential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03126534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greet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ready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recharge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return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620206239"/>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someone is ***, they are properly prepared for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When you *** someone, you say 'Hello' or shake hands with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you *** to a place, you go back there after you have been 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To revive or renew (one's energies) (esp in *** one's batteries)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or if you *** your body, you do not do anything active for a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B7EB105B-E1BC-6B36-CD2D-AC67222252E7}"/>
              </a:ext>
            </a:extLst>
          </p:cNvPr>
          <p:cNvPicPr>
            <a:picLocks noChangeAspect="1"/>
          </p:cNvPicPr>
          <p:nvPr/>
        </p:nvPicPr>
        <p:blipFill>
          <a:blip r:embed="rId5"/>
          <a:stretch>
            <a:fillRect/>
          </a:stretch>
        </p:blipFill>
        <p:spPr>
          <a:xfrm>
            <a:off x="11158476" y="4083050"/>
            <a:ext cx="793750" cy="793750"/>
          </a:xfrm>
          <a:prstGeom prst="rect">
            <a:avLst/>
          </a:prstGeom>
        </p:spPr>
      </p:pic>
      <p:pic>
        <p:nvPicPr>
          <p:cNvPr id="3" name="Picture 2">
            <a:extLst>
              <a:ext uri="{FF2B5EF4-FFF2-40B4-BE49-F238E27FC236}">
                <a16:creationId xmlns:a16="http://schemas.microsoft.com/office/drawing/2014/main" id="{6D2B5BA5-1042-56EB-7D15-E35DF6173DEE}"/>
              </a:ext>
            </a:extLst>
          </p:cNvPr>
          <p:cNvPicPr>
            <a:picLocks noChangeAspect="1"/>
          </p:cNvPicPr>
          <p:nvPr/>
        </p:nvPicPr>
        <p:blipFill>
          <a:blip r:embed="rId6"/>
          <a:stretch>
            <a:fillRect/>
          </a:stretch>
        </p:blipFill>
        <p:spPr>
          <a:xfrm>
            <a:off x="11209276" y="2946589"/>
            <a:ext cx="692150" cy="692150"/>
          </a:xfrm>
          <a:prstGeom prst="rect">
            <a:avLst/>
          </a:prstGeom>
        </p:spPr>
      </p:pic>
      <p:pic>
        <p:nvPicPr>
          <p:cNvPr id="5" name="Picture 4">
            <a:extLst>
              <a:ext uri="{FF2B5EF4-FFF2-40B4-BE49-F238E27FC236}">
                <a16:creationId xmlns:a16="http://schemas.microsoft.com/office/drawing/2014/main" id="{D74B816F-AA44-B006-527D-223DA31734C9}"/>
              </a:ext>
            </a:extLst>
          </p:cNvPr>
          <p:cNvPicPr>
            <a:picLocks noChangeAspect="1"/>
          </p:cNvPicPr>
          <p:nvPr/>
        </p:nvPicPr>
        <p:blipFill>
          <a:blip r:embed="rId7"/>
          <a:stretch>
            <a:fillRect/>
          </a:stretch>
        </p:blipFill>
        <p:spPr>
          <a:xfrm>
            <a:off x="11099032" y="6575357"/>
            <a:ext cx="831850" cy="831850"/>
          </a:xfrm>
          <a:prstGeom prst="rect">
            <a:avLst/>
          </a:prstGeom>
        </p:spPr>
      </p:pic>
      <p:pic>
        <p:nvPicPr>
          <p:cNvPr id="6" name="Picture 5">
            <a:extLst>
              <a:ext uri="{FF2B5EF4-FFF2-40B4-BE49-F238E27FC236}">
                <a16:creationId xmlns:a16="http://schemas.microsoft.com/office/drawing/2014/main" id="{025630FC-9339-8F4B-53EF-0D039AE20C35}"/>
              </a:ext>
            </a:extLst>
          </p:cNvPr>
          <p:cNvPicPr>
            <a:picLocks noChangeAspect="1"/>
          </p:cNvPicPr>
          <p:nvPr/>
        </p:nvPicPr>
        <p:blipFill>
          <a:blip r:embed="rId8"/>
          <a:stretch>
            <a:fillRect/>
          </a:stretch>
        </p:blipFill>
        <p:spPr>
          <a:xfrm>
            <a:off x="11126792" y="5438574"/>
            <a:ext cx="831851" cy="831851"/>
          </a:xfrm>
          <a:prstGeom prst="rect">
            <a:avLst/>
          </a:prstGeom>
        </p:spPr>
      </p:pic>
      <p:pic>
        <p:nvPicPr>
          <p:cNvPr id="7" name="Picture 6">
            <a:extLst>
              <a:ext uri="{FF2B5EF4-FFF2-40B4-BE49-F238E27FC236}">
                <a16:creationId xmlns:a16="http://schemas.microsoft.com/office/drawing/2014/main" id="{4FC9455B-085A-92D0-D077-266BF37884E3}"/>
              </a:ext>
            </a:extLst>
          </p:cNvPr>
          <p:cNvPicPr>
            <a:picLocks noChangeAspect="1"/>
          </p:cNvPicPr>
          <p:nvPr/>
        </p:nvPicPr>
        <p:blipFill>
          <a:blip r:embed="rId9"/>
          <a:stretch>
            <a:fillRect/>
          </a:stretch>
        </p:blipFill>
        <p:spPr>
          <a:xfrm>
            <a:off x="10966859" y="7788352"/>
            <a:ext cx="869950" cy="869950"/>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54503442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decide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copious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ignite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inspire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essential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890032479"/>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you *** something or when it ***, it starts burning or explodes.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someone or something *** you to do something new or unusual, they make you want to do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amount of something is a large amount of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 is extremely important or absolutely necessary to a particular subject, situation, or activity.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to do something, you choose to do it, usually after you have thought carefully about the other possibilities.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B420E503-D7DF-A9FE-8D46-C2F78D5F2550}"/>
              </a:ext>
            </a:extLst>
          </p:cNvPr>
          <p:cNvPicPr>
            <a:picLocks noChangeAspect="1"/>
          </p:cNvPicPr>
          <p:nvPr/>
        </p:nvPicPr>
        <p:blipFill>
          <a:blip r:embed="rId5"/>
          <a:stretch>
            <a:fillRect/>
          </a:stretch>
        </p:blipFill>
        <p:spPr>
          <a:xfrm>
            <a:off x="11035845" y="7986073"/>
            <a:ext cx="814792" cy="814792"/>
          </a:xfrm>
          <a:prstGeom prst="rect">
            <a:avLst/>
          </a:prstGeom>
        </p:spPr>
      </p:pic>
      <p:pic>
        <p:nvPicPr>
          <p:cNvPr id="3" name="Picture 2">
            <a:extLst>
              <a:ext uri="{FF2B5EF4-FFF2-40B4-BE49-F238E27FC236}">
                <a16:creationId xmlns:a16="http://schemas.microsoft.com/office/drawing/2014/main" id="{BEECADE8-0AAF-931E-3645-394AA3B963E2}"/>
              </a:ext>
            </a:extLst>
          </p:cNvPr>
          <p:cNvPicPr>
            <a:picLocks noChangeAspect="1"/>
          </p:cNvPicPr>
          <p:nvPr/>
        </p:nvPicPr>
        <p:blipFill>
          <a:blip r:embed="rId6"/>
          <a:stretch>
            <a:fillRect/>
          </a:stretch>
        </p:blipFill>
        <p:spPr>
          <a:xfrm>
            <a:off x="11126792" y="5352690"/>
            <a:ext cx="687294" cy="687294"/>
          </a:xfrm>
          <a:prstGeom prst="rect">
            <a:avLst/>
          </a:prstGeom>
        </p:spPr>
      </p:pic>
      <p:pic>
        <p:nvPicPr>
          <p:cNvPr id="5" name="Picture 4">
            <a:extLst>
              <a:ext uri="{FF2B5EF4-FFF2-40B4-BE49-F238E27FC236}">
                <a16:creationId xmlns:a16="http://schemas.microsoft.com/office/drawing/2014/main" id="{893FFC41-86EA-ADED-FE1E-9824E1E6FF8F}"/>
              </a:ext>
            </a:extLst>
          </p:cNvPr>
          <p:cNvPicPr>
            <a:picLocks noChangeAspect="1"/>
          </p:cNvPicPr>
          <p:nvPr/>
        </p:nvPicPr>
        <p:blipFill>
          <a:blip r:embed="rId7"/>
          <a:stretch>
            <a:fillRect/>
          </a:stretch>
        </p:blipFill>
        <p:spPr>
          <a:xfrm>
            <a:off x="11095762" y="2703559"/>
            <a:ext cx="814793" cy="814793"/>
          </a:xfrm>
          <a:prstGeom prst="rect">
            <a:avLst/>
          </a:prstGeom>
        </p:spPr>
      </p:pic>
      <p:pic>
        <p:nvPicPr>
          <p:cNvPr id="6" name="Picture 5">
            <a:extLst>
              <a:ext uri="{FF2B5EF4-FFF2-40B4-BE49-F238E27FC236}">
                <a16:creationId xmlns:a16="http://schemas.microsoft.com/office/drawing/2014/main" id="{402DF9F1-D524-E2BA-077C-F305A4D2E1A8}"/>
              </a:ext>
            </a:extLst>
          </p:cNvPr>
          <p:cNvPicPr>
            <a:picLocks noChangeAspect="1"/>
          </p:cNvPicPr>
          <p:nvPr/>
        </p:nvPicPr>
        <p:blipFill>
          <a:blip r:embed="rId8"/>
          <a:stretch>
            <a:fillRect/>
          </a:stretch>
        </p:blipFill>
        <p:spPr>
          <a:xfrm>
            <a:off x="10932681" y="3954713"/>
            <a:ext cx="938306" cy="938306"/>
          </a:xfrm>
          <a:prstGeom prst="rect">
            <a:avLst/>
          </a:prstGeom>
        </p:spPr>
      </p:pic>
      <p:pic>
        <p:nvPicPr>
          <p:cNvPr id="7" name="Picture 6">
            <a:extLst>
              <a:ext uri="{FF2B5EF4-FFF2-40B4-BE49-F238E27FC236}">
                <a16:creationId xmlns:a16="http://schemas.microsoft.com/office/drawing/2014/main" id="{3B5220F3-8A8F-9E8B-EBF9-96FAAFD4D31E}"/>
              </a:ext>
            </a:extLst>
          </p:cNvPr>
          <p:cNvPicPr>
            <a:picLocks noChangeAspect="1"/>
          </p:cNvPicPr>
          <p:nvPr/>
        </p:nvPicPr>
        <p:blipFill>
          <a:blip r:embed="rId9"/>
          <a:stretch>
            <a:fillRect/>
          </a:stretch>
        </p:blipFill>
        <p:spPr>
          <a:xfrm>
            <a:off x="10985637" y="6642316"/>
            <a:ext cx="814793" cy="814793"/>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23020" y="3993661"/>
            <a:ext cx="17520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ready</a:t>
            </a:r>
            <a:endParaRPr dirty="0">
              <a:latin typeface="Gill Sans MT" panose="020B0502020104020203" pitchFamily="34" charset="77"/>
            </a:endParaRPr>
          </a:p>
        </p:txBody>
      </p:sp>
      <p:sp>
        <p:nvSpPr>
          <p:cNvPr id="135" name="spare"/>
          <p:cNvSpPr txBox="1"/>
          <p:nvPr/>
        </p:nvSpPr>
        <p:spPr>
          <a:xfrm>
            <a:off x="2521434" y="4824209"/>
            <a:ext cx="271388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recharge</a:t>
            </a:r>
            <a:endParaRPr b="1" dirty="0">
              <a:latin typeface="Gill Sans MT" panose="020B0502020104020203" pitchFamily="34" charset="77"/>
              <a:sym typeface="American Typewriter"/>
            </a:endParaRPr>
          </a:p>
        </p:txBody>
      </p:sp>
      <p:sp>
        <p:nvSpPr>
          <p:cNvPr id="136" name="chipped"/>
          <p:cNvSpPr txBox="1"/>
          <p:nvPr/>
        </p:nvSpPr>
        <p:spPr>
          <a:xfrm>
            <a:off x="2797986" y="5769060"/>
            <a:ext cx="200215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return</a:t>
            </a:r>
            <a:endParaRPr dirty="0">
              <a:latin typeface="Gill Sans MT" panose="020B0502020104020203" pitchFamily="34" charset="77"/>
            </a:endParaRPr>
          </a:p>
        </p:txBody>
      </p:sp>
      <p:sp>
        <p:nvSpPr>
          <p:cNvPr id="137" name="lift"/>
          <p:cNvSpPr txBox="1"/>
          <p:nvPr/>
        </p:nvSpPr>
        <p:spPr>
          <a:xfrm>
            <a:off x="3172292" y="6639612"/>
            <a:ext cx="1253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rest</a:t>
            </a:r>
            <a:endParaRPr dirty="0">
              <a:latin typeface="Gill Sans MT" panose="020B0502020104020203" pitchFamily="34" charset="77"/>
            </a:endParaRPr>
          </a:p>
        </p:txBody>
      </p:sp>
      <p:sp>
        <p:nvSpPr>
          <p:cNvPr id="138" name="mutter"/>
          <p:cNvSpPr txBox="1"/>
          <p:nvPr/>
        </p:nvSpPr>
        <p:spPr>
          <a:xfrm>
            <a:off x="8048390" y="3961911"/>
            <a:ext cx="23355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copious</a:t>
            </a:r>
            <a:endParaRPr b="1" dirty="0">
              <a:latin typeface="Gill Sans MT" panose="020B0502020104020203" pitchFamily="34" charset="77"/>
              <a:sym typeface="American Typewriter"/>
            </a:endParaRPr>
          </a:p>
        </p:txBody>
      </p:sp>
      <p:sp>
        <p:nvSpPr>
          <p:cNvPr id="139" name="unveil"/>
          <p:cNvSpPr txBox="1"/>
          <p:nvPr/>
        </p:nvSpPr>
        <p:spPr>
          <a:xfrm>
            <a:off x="8167461" y="5755144"/>
            <a:ext cx="20726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inspire</a:t>
            </a:r>
            <a:endParaRPr dirty="0">
              <a:latin typeface="Gill Sans MT" panose="020B0502020104020203" pitchFamily="34" charset="77"/>
              <a:sym typeface="American Typewriter"/>
            </a:endParaRPr>
          </a:p>
        </p:txBody>
      </p:sp>
      <p:sp>
        <p:nvSpPr>
          <p:cNvPr id="140" name="tolerate"/>
          <p:cNvSpPr txBox="1"/>
          <p:nvPr/>
        </p:nvSpPr>
        <p:spPr>
          <a:xfrm>
            <a:off x="8209486" y="3065958"/>
            <a:ext cx="20133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decide</a:t>
            </a:r>
            <a:endParaRPr dirty="0">
              <a:latin typeface="Gill Sans MT" panose="020B0502020104020203" pitchFamily="34" charset="77"/>
            </a:endParaRPr>
          </a:p>
        </p:txBody>
      </p:sp>
      <p:sp>
        <p:nvSpPr>
          <p:cNvPr id="141" name="fixation"/>
          <p:cNvSpPr txBox="1"/>
          <p:nvPr/>
        </p:nvSpPr>
        <p:spPr>
          <a:xfrm>
            <a:off x="8340940" y="4824210"/>
            <a:ext cx="17504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ignite</a:t>
            </a:r>
            <a:endParaRPr dirty="0">
              <a:latin typeface="Gill Sans MT" panose="020B0502020104020203" pitchFamily="34" charset="77"/>
            </a:endParaRPr>
          </a:p>
        </p:txBody>
      </p:sp>
      <p:sp>
        <p:nvSpPr>
          <p:cNvPr id="142" name="rustle"/>
          <p:cNvSpPr txBox="1"/>
          <p:nvPr/>
        </p:nvSpPr>
        <p:spPr>
          <a:xfrm>
            <a:off x="7903323" y="6620562"/>
            <a:ext cx="262571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essential</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779812" y="3081109"/>
            <a:ext cx="2072592"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greet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59901" y="8235"/>
            <a:ext cx="658193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greet</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26518" y="5263475"/>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ready</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1D6FF289-EC50-49DF-9C60-8497086D8029}"/>
              </a:ext>
            </a:extLst>
          </p:cNvPr>
          <p:cNvPicPr>
            <a:picLocks noChangeAspect="1"/>
          </p:cNvPicPr>
          <p:nvPr/>
        </p:nvPicPr>
        <p:blipFill>
          <a:blip r:embed="rId4"/>
          <a:stretch>
            <a:fillRect/>
          </a:stretch>
        </p:blipFill>
        <p:spPr>
          <a:xfrm>
            <a:off x="8669785" y="685828"/>
            <a:ext cx="3251200" cy="3251200"/>
          </a:xfrm>
          <a:prstGeom prst="rect">
            <a:avLst/>
          </a:prstGeom>
        </p:spPr>
      </p:pic>
      <p:pic>
        <p:nvPicPr>
          <p:cNvPr id="4" name="Picture 3">
            <a:extLst>
              <a:ext uri="{FF2B5EF4-FFF2-40B4-BE49-F238E27FC236}">
                <a16:creationId xmlns:a16="http://schemas.microsoft.com/office/drawing/2014/main" id="{8DF81265-182A-CE19-0CB7-85540CAB391F}"/>
              </a:ext>
            </a:extLst>
          </p:cNvPr>
          <p:cNvPicPr>
            <a:picLocks noChangeAspect="1"/>
          </p:cNvPicPr>
          <p:nvPr/>
        </p:nvPicPr>
        <p:blipFill>
          <a:blip r:embed="rId5"/>
          <a:stretch>
            <a:fillRect/>
          </a:stretch>
        </p:blipFill>
        <p:spPr>
          <a:xfrm>
            <a:off x="1149972"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73879" y="781077"/>
            <a:ext cx="7643118"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recharge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9202" y="4903259"/>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return</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387E3DC3-774A-5919-2ECC-5747CEF1B996}"/>
              </a:ext>
            </a:extLst>
          </p:cNvPr>
          <p:cNvPicPr>
            <a:picLocks noChangeAspect="1"/>
          </p:cNvPicPr>
          <p:nvPr/>
        </p:nvPicPr>
        <p:blipFill>
          <a:blip r:embed="rId4"/>
          <a:stretch>
            <a:fillRect/>
          </a:stretch>
        </p:blipFill>
        <p:spPr>
          <a:xfrm>
            <a:off x="8915400" y="602862"/>
            <a:ext cx="3251200" cy="3251200"/>
          </a:xfrm>
          <a:prstGeom prst="rect">
            <a:avLst/>
          </a:prstGeom>
        </p:spPr>
      </p:pic>
      <p:pic>
        <p:nvPicPr>
          <p:cNvPr id="4" name="Picture 3">
            <a:extLst>
              <a:ext uri="{FF2B5EF4-FFF2-40B4-BE49-F238E27FC236}">
                <a16:creationId xmlns:a16="http://schemas.microsoft.com/office/drawing/2014/main" id="{908D4BD8-9A4C-9B8B-E7CE-8C171B8B8270}"/>
              </a:ext>
            </a:extLst>
          </p:cNvPr>
          <p:cNvPicPr>
            <a:picLocks noChangeAspect="1"/>
          </p:cNvPicPr>
          <p:nvPr/>
        </p:nvPicPr>
        <p:blipFill>
          <a:blip r:embed="rId5"/>
          <a:stretch>
            <a:fillRect/>
          </a:stretch>
        </p:blipFill>
        <p:spPr>
          <a:xfrm>
            <a:off x="682708" y="5508530"/>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9724" y="-367810"/>
            <a:ext cx="5964774" cy="45191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8700" dirty="0">
                <a:latin typeface="Gill Sans MT" panose="020B0502020104020203" pitchFamily="34" charset="77"/>
              </a:rPr>
              <a:t>rest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19724" y="5716403"/>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decide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105CC6EA-C762-8F6F-EB5E-1B92A2BE9619}"/>
              </a:ext>
            </a:extLst>
          </p:cNvPr>
          <p:cNvPicPr>
            <a:picLocks noChangeAspect="1"/>
          </p:cNvPicPr>
          <p:nvPr/>
        </p:nvPicPr>
        <p:blipFill>
          <a:blip r:embed="rId4"/>
          <a:stretch>
            <a:fillRect/>
          </a:stretch>
        </p:blipFill>
        <p:spPr>
          <a:xfrm>
            <a:off x="8133876" y="609628"/>
            <a:ext cx="3251200" cy="3251200"/>
          </a:xfrm>
          <a:prstGeom prst="rect">
            <a:avLst/>
          </a:prstGeom>
        </p:spPr>
      </p:pic>
      <p:pic>
        <p:nvPicPr>
          <p:cNvPr id="4" name="Picture 3">
            <a:extLst>
              <a:ext uri="{FF2B5EF4-FFF2-40B4-BE49-F238E27FC236}">
                <a16:creationId xmlns:a16="http://schemas.microsoft.com/office/drawing/2014/main" id="{DAFC9DAE-012E-D607-24FF-E72226D8E587}"/>
              </a:ext>
            </a:extLst>
          </p:cNvPr>
          <p:cNvPicPr>
            <a:picLocks noChangeAspect="1"/>
          </p:cNvPicPr>
          <p:nvPr/>
        </p:nvPicPr>
        <p:blipFill>
          <a:blip r:embed="rId5"/>
          <a:stretch>
            <a:fillRect/>
          </a:stretch>
        </p:blipFill>
        <p:spPr>
          <a:xfrm>
            <a:off x="667069" y="5716403"/>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21743" y="473186"/>
            <a:ext cx="812882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copious</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5150547"/>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ignite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49ADD47A-DC4E-6FA9-E5C5-3CA3F444309A}"/>
              </a:ext>
            </a:extLst>
          </p:cNvPr>
          <p:cNvPicPr>
            <a:picLocks noChangeAspect="1"/>
          </p:cNvPicPr>
          <p:nvPr/>
        </p:nvPicPr>
        <p:blipFill>
          <a:blip r:embed="rId4"/>
          <a:stretch>
            <a:fillRect/>
          </a:stretch>
        </p:blipFill>
        <p:spPr>
          <a:xfrm>
            <a:off x="9403791" y="602862"/>
            <a:ext cx="3251200" cy="3251200"/>
          </a:xfrm>
          <a:prstGeom prst="rect">
            <a:avLst/>
          </a:prstGeom>
        </p:spPr>
      </p:pic>
      <p:pic>
        <p:nvPicPr>
          <p:cNvPr id="4" name="Picture 3">
            <a:extLst>
              <a:ext uri="{FF2B5EF4-FFF2-40B4-BE49-F238E27FC236}">
                <a16:creationId xmlns:a16="http://schemas.microsoft.com/office/drawing/2014/main" id="{30FA1370-BE09-C72A-89FA-EF57FF5C379C}"/>
              </a:ext>
            </a:extLst>
          </p:cNvPr>
          <p:cNvPicPr>
            <a:picLocks noChangeAspect="1"/>
          </p:cNvPicPr>
          <p:nvPr/>
        </p:nvPicPr>
        <p:blipFill>
          <a:blip r:embed="rId5"/>
          <a:stretch>
            <a:fillRect/>
          </a:stretch>
        </p:blipFill>
        <p:spPr>
          <a:xfrm>
            <a:off x="895013" y="5747085"/>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403944"/>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inspire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0571" y="5903244"/>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essential</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1C2CD2F3-DBED-C7A1-2F93-7030A75F4EE4}"/>
              </a:ext>
            </a:extLst>
          </p:cNvPr>
          <p:cNvPicPr>
            <a:picLocks noChangeAspect="1"/>
          </p:cNvPicPr>
          <p:nvPr/>
        </p:nvPicPr>
        <p:blipFill>
          <a:blip r:embed="rId4"/>
          <a:stretch>
            <a:fillRect/>
          </a:stretch>
        </p:blipFill>
        <p:spPr>
          <a:xfrm>
            <a:off x="9269506" y="652060"/>
            <a:ext cx="3251200" cy="3251200"/>
          </a:xfrm>
          <a:prstGeom prst="rect">
            <a:avLst/>
          </a:prstGeom>
        </p:spPr>
      </p:pic>
      <p:pic>
        <p:nvPicPr>
          <p:cNvPr id="4" name="Picture 3">
            <a:extLst>
              <a:ext uri="{FF2B5EF4-FFF2-40B4-BE49-F238E27FC236}">
                <a16:creationId xmlns:a16="http://schemas.microsoft.com/office/drawing/2014/main" id="{3C6D3450-5126-2E83-5B3F-F16EF2CBE909}"/>
              </a:ext>
            </a:extLst>
          </p:cNvPr>
          <p:cNvPicPr>
            <a:picLocks noChangeAspect="1"/>
          </p:cNvPicPr>
          <p:nvPr/>
        </p:nvPicPr>
        <p:blipFill>
          <a:blip r:embed="rId5"/>
          <a:stretch>
            <a:fillRect/>
          </a:stretch>
        </p:blipFill>
        <p:spPr>
          <a:xfrm>
            <a:off x="689837" y="5772452"/>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35987" y="113335"/>
            <a:ext cx="731450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greet</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24829" y="5613966"/>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ready</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E0989C7-96E3-DDBE-E602-2C439684C0B6}"/>
              </a:ext>
            </a:extLst>
          </p:cNvPr>
          <p:cNvPicPr>
            <a:picLocks noChangeAspect="1"/>
          </p:cNvPicPr>
          <p:nvPr/>
        </p:nvPicPr>
        <p:blipFill>
          <a:blip r:embed="rId4"/>
          <a:stretch>
            <a:fillRect/>
          </a:stretch>
        </p:blipFill>
        <p:spPr>
          <a:xfrm>
            <a:off x="9127140" y="602862"/>
            <a:ext cx="3251200" cy="3251200"/>
          </a:xfrm>
          <a:prstGeom prst="rect">
            <a:avLst/>
          </a:prstGeom>
        </p:spPr>
      </p:pic>
      <p:pic>
        <p:nvPicPr>
          <p:cNvPr id="4" name="Picture 3">
            <a:extLst>
              <a:ext uri="{FF2B5EF4-FFF2-40B4-BE49-F238E27FC236}">
                <a16:creationId xmlns:a16="http://schemas.microsoft.com/office/drawing/2014/main" id="{EA4DA69A-87BE-ED4C-2835-BE57C0FC0ECA}"/>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35782" y="1115337"/>
            <a:ext cx="731931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recharge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25540" y="5456832"/>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return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E22AC9F-4BAE-4155-590A-B024730A20CE}"/>
              </a:ext>
            </a:extLst>
          </p:cNvPr>
          <p:cNvPicPr>
            <a:picLocks noChangeAspect="1"/>
          </p:cNvPicPr>
          <p:nvPr/>
        </p:nvPicPr>
        <p:blipFill>
          <a:blip r:embed="rId4"/>
          <a:stretch>
            <a:fillRect/>
          </a:stretch>
        </p:blipFill>
        <p:spPr>
          <a:xfrm>
            <a:off x="9144055" y="516034"/>
            <a:ext cx="3251200" cy="3251200"/>
          </a:xfrm>
          <a:prstGeom prst="rect">
            <a:avLst/>
          </a:prstGeom>
        </p:spPr>
      </p:pic>
      <p:pic>
        <p:nvPicPr>
          <p:cNvPr id="4" name="Picture 3">
            <a:extLst>
              <a:ext uri="{FF2B5EF4-FFF2-40B4-BE49-F238E27FC236}">
                <a16:creationId xmlns:a16="http://schemas.microsoft.com/office/drawing/2014/main" id="{B2F886F3-AD13-B38D-E740-60CE5DF4BFCB}"/>
              </a:ext>
            </a:extLst>
          </p:cNvPr>
          <p:cNvPicPr>
            <a:picLocks noChangeAspect="1"/>
          </p:cNvPicPr>
          <p:nvPr/>
        </p:nvPicPr>
        <p:blipFill>
          <a:blip r:embed="rId5"/>
          <a:stretch>
            <a:fillRect/>
          </a:stretch>
        </p:blipFill>
        <p:spPr>
          <a:xfrm>
            <a:off x="523045" y="560350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366290" y="190285"/>
            <a:ext cx="502701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rest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62931" y="5785562"/>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decide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55F1805-E29B-8E49-8557-C4D00DF49AB8}"/>
              </a:ext>
            </a:extLst>
          </p:cNvPr>
          <p:cNvPicPr>
            <a:picLocks noChangeAspect="1"/>
          </p:cNvPicPr>
          <p:nvPr/>
        </p:nvPicPr>
        <p:blipFill>
          <a:blip r:embed="rId4"/>
          <a:stretch>
            <a:fillRect/>
          </a:stretch>
        </p:blipFill>
        <p:spPr>
          <a:xfrm>
            <a:off x="8466167" y="602862"/>
            <a:ext cx="3251200" cy="3251200"/>
          </a:xfrm>
          <a:prstGeom prst="rect">
            <a:avLst/>
          </a:prstGeom>
        </p:spPr>
      </p:pic>
      <p:pic>
        <p:nvPicPr>
          <p:cNvPr id="4" name="Picture 3">
            <a:extLst>
              <a:ext uri="{FF2B5EF4-FFF2-40B4-BE49-F238E27FC236}">
                <a16:creationId xmlns:a16="http://schemas.microsoft.com/office/drawing/2014/main" id="{FBFBB48B-B158-7533-56BE-ECD7478BA84B}"/>
              </a:ext>
            </a:extLst>
          </p:cNvPr>
          <p:cNvPicPr>
            <a:picLocks noChangeAspect="1"/>
          </p:cNvPicPr>
          <p:nvPr/>
        </p:nvPicPr>
        <p:blipFill>
          <a:blip r:embed="rId5"/>
          <a:stretch>
            <a:fillRect/>
          </a:stretch>
        </p:blipFill>
        <p:spPr>
          <a:xfrm>
            <a:off x="543133" y="5674833"/>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24768" y="2274766"/>
            <a:ext cx="16719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greet	</a:t>
            </a:r>
            <a:endParaRPr b="1" dirty="0">
              <a:latin typeface="Gill Sans MT" panose="020B0502020104020203" pitchFamily="34" charset="77"/>
              <a:sym typeface="American Typewriter"/>
            </a:endParaRPr>
          </a:p>
        </p:txBody>
      </p:sp>
      <p:sp>
        <p:nvSpPr>
          <p:cNvPr id="134" name="office"/>
          <p:cNvSpPr txBox="1"/>
          <p:nvPr/>
        </p:nvSpPr>
        <p:spPr>
          <a:xfrm>
            <a:off x="5684726" y="3183419"/>
            <a:ext cx="17520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ready</a:t>
            </a:r>
            <a:endParaRPr dirty="0">
              <a:latin typeface="Gill Sans MT" panose="020B0502020104020203" pitchFamily="34" charset="77"/>
            </a:endParaRPr>
          </a:p>
        </p:txBody>
      </p:sp>
      <p:sp>
        <p:nvSpPr>
          <p:cNvPr id="135" name="spare"/>
          <p:cNvSpPr txBox="1"/>
          <p:nvPr/>
        </p:nvSpPr>
        <p:spPr>
          <a:xfrm>
            <a:off x="5203814" y="4033018"/>
            <a:ext cx="271388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recharge</a:t>
            </a:r>
            <a:endParaRPr b="1" dirty="0">
              <a:latin typeface="Gill Sans MT" panose="020B0502020104020203" pitchFamily="34" charset="77"/>
              <a:sym typeface="American Typewriter"/>
            </a:endParaRPr>
          </a:p>
        </p:txBody>
      </p:sp>
      <p:sp>
        <p:nvSpPr>
          <p:cNvPr id="136" name="chipped"/>
          <p:cNvSpPr txBox="1"/>
          <p:nvPr/>
        </p:nvSpPr>
        <p:spPr>
          <a:xfrm>
            <a:off x="5559692" y="4958818"/>
            <a:ext cx="200215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return</a:t>
            </a:r>
            <a:endParaRPr dirty="0">
              <a:latin typeface="Gill Sans MT" panose="020B0502020104020203" pitchFamily="34" charset="77"/>
            </a:endParaRPr>
          </a:p>
        </p:txBody>
      </p:sp>
      <p:sp>
        <p:nvSpPr>
          <p:cNvPr id="137" name="lift"/>
          <p:cNvSpPr txBox="1"/>
          <p:nvPr/>
        </p:nvSpPr>
        <p:spPr>
          <a:xfrm>
            <a:off x="5933994" y="5829370"/>
            <a:ext cx="1253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rest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92933" y="861755"/>
            <a:ext cx="9105058"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copious</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7389" y="5600139"/>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ignite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437E1CF-3C66-7664-5B9B-B8FE3D1F2AC3}"/>
              </a:ext>
            </a:extLst>
          </p:cNvPr>
          <p:cNvPicPr>
            <a:picLocks noChangeAspect="1"/>
          </p:cNvPicPr>
          <p:nvPr/>
        </p:nvPicPr>
        <p:blipFill>
          <a:blip r:embed="rId4"/>
          <a:stretch>
            <a:fillRect/>
          </a:stretch>
        </p:blipFill>
        <p:spPr>
          <a:xfrm>
            <a:off x="9497991" y="631602"/>
            <a:ext cx="3251200" cy="3251200"/>
          </a:xfrm>
          <a:prstGeom prst="rect">
            <a:avLst/>
          </a:prstGeom>
        </p:spPr>
      </p:pic>
      <p:pic>
        <p:nvPicPr>
          <p:cNvPr id="4" name="Picture 3">
            <a:extLst>
              <a:ext uri="{FF2B5EF4-FFF2-40B4-BE49-F238E27FC236}">
                <a16:creationId xmlns:a16="http://schemas.microsoft.com/office/drawing/2014/main" id="{12C677D9-BE19-9523-5157-B5A773C210F6}"/>
              </a:ext>
            </a:extLst>
          </p:cNvPr>
          <p:cNvPicPr>
            <a:picLocks noChangeAspect="1"/>
          </p:cNvPicPr>
          <p:nvPr/>
        </p:nvPicPr>
        <p:blipFill>
          <a:blip r:embed="rId5"/>
          <a:stretch>
            <a:fillRect/>
          </a:stretch>
        </p:blipFill>
        <p:spPr>
          <a:xfrm>
            <a:off x="689837" y="569558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803484"/>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inspire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66695" y="6275336"/>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essential</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C465BAB-D30F-5BB2-8BC0-ED6BC5784A6F}"/>
              </a:ext>
            </a:extLst>
          </p:cNvPr>
          <p:cNvPicPr>
            <a:picLocks noChangeAspect="1"/>
          </p:cNvPicPr>
          <p:nvPr/>
        </p:nvPicPr>
        <p:blipFill>
          <a:blip r:embed="rId4"/>
          <a:stretch>
            <a:fillRect/>
          </a:stretch>
        </p:blipFill>
        <p:spPr>
          <a:xfrm>
            <a:off x="9403791" y="647356"/>
            <a:ext cx="3251200" cy="3251200"/>
          </a:xfrm>
          <a:prstGeom prst="rect">
            <a:avLst/>
          </a:prstGeom>
        </p:spPr>
      </p:pic>
      <p:pic>
        <p:nvPicPr>
          <p:cNvPr id="4" name="Picture 3">
            <a:extLst>
              <a:ext uri="{FF2B5EF4-FFF2-40B4-BE49-F238E27FC236}">
                <a16:creationId xmlns:a16="http://schemas.microsoft.com/office/drawing/2014/main" id="{1BD36BE6-7A56-9933-4420-79421A937E1E}"/>
              </a:ext>
            </a:extLst>
          </p:cNvPr>
          <p:cNvPicPr>
            <a:picLocks noChangeAspect="1"/>
          </p:cNvPicPr>
          <p:nvPr/>
        </p:nvPicPr>
        <p:blipFill>
          <a:blip r:embed="rId5"/>
          <a:stretch>
            <a:fillRect/>
          </a:stretch>
        </p:blipFill>
        <p:spPr>
          <a:xfrm>
            <a:off x="401291"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93023" y="3418118"/>
            <a:ext cx="23355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copious</a:t>
            </a:r>
            <a:endParaRPr b="1" dirty="0">
              <a:latin typeface="Gill Sans MT" panose="020B0502020104020203" pitchFamily="34" charset="77"/>
              <a:sym typeface="American Typewriter"/>
            </a:endParaRPr>
          </a:p>
        </p:txBody>
      </p:sp>
      <p:sp>
        <p:nvSpPr>
          <p:cNvPr id="140" name="tolerate"/>
          <p:cNvSpPr txBox="1"/>
          <p:nvPr/>
        </p:nvSpPr>
        <p:spPr>
          <a:xfrm>
            <a:off x="5554114" y="2522165"/>
            <a:ext cx="20133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decide</a:t>
            </a:r>
            <a:endParaRPr dirty="0">
              <a:latin typeface="Gill Sans MT" panose="020B0502020104020203" pitchFamily="34" charset="77"/>
            </a:endParaRPr>
          </a:p>
        </p:txBody>
      </p:sp>
      <p:sp>
        <p:nvSpPr>
          <p:cNvPr id="141" name="fixation"/>
          <p:cNvSpPr txBox="1"/>
          <p:nvPr/>
        </p:nvSpPr>
        <p:spPr>
          <a:xfrm>
            <a:off x="5685573" y="4280417"/>
            <a:ext cx="17504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ignite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66137" y="5188117"/>
            <a:ext cx="20726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inspire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89637" y="5996646"/>
            <a:ext cx="262571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essential</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9672" y="1309202"/>
            <a:ext cx="199894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greet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0644" y="4151052"/>
            <a:ext cx="641905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greet someone, you say 'Hello' or shake hands with them.</a:t>
            </a:r>
          </a:p>
        </p:txBody>
      </p:sp>
      <p:sp>
        <p:nvSpPr>
          <p:cNvPr id="155" name="The was a tear in Freddie’s new school jumpe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Jenson </a:t>
            </a:r>
            <a:r>
              <a:rPr lang="en-GB" sz="4000" b="1" dirty="0">
                <a:latin typeface="Gill Sans MT" panose="020B0502020104020203" pitchFamily="34" charset="77"/>
              </a:rPr>
              <a:t>greeted</a:t>
            </a:r>
            <a:r>
              <a:rPr lang="en-GB" sz="4000" dirty="0">
                <a:latin typeface="Gill Sans MT" panose="020B0502020104020203" pitchFamily="34" charset="77"/>
              </a:rPr>
              <a:t> his new students to the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greet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69985502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embrace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salute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politely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268C5D0-1191-C654-C007-AD4DDE113E41}"/>
              </a:ext>
            </a:extLst>
          </p:cNvPr>
          <p:cNvPicPr>
            <a:picLocks noChangeAspect="1"/>
          </p:cNvPicPr>
          <p:nvPr/>
        </p:nvPicPr>
        <p:blipFill>
          <a:blip r:embed="rId3"/>
          <a:stretch>
            <a:fillRect/>
          </a:stretch>
        </p:blipFill>
        <p:spPr>
          <a:xfrm>
            <a:off x="8608049" y="2657249"/>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8761" y="1309202"/>
            <a:ext cx="212077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ready</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651059"/>
            <a:ext cx="632048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is ready, they are properly prepared for something.</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all </a:t>
            </a:r>
            <a:r>
              <a:rPr lang="en-GB" sz="4000" b="1" dirty="0">
                <a:latin typeface="Gill Sans MT" panose="020B0502020104020203" pitchFamily="34" charset="77"/>
              </a:rPr>
              <a:t>ready</a:t>
            </a:r>
            <a:r>
              <a:rPr lang="en-GB" sz="4000" dirty="0">
                <a:latin typeface="Gill Sans MT" panose="020B0502020104020203" pitchFamily="34" charset="77"/>
              </a:rPr>
              <a:t> to start their first lesson.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read-y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235559823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eager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unavailable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keen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unready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teddy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75B8069-C8AE-9597-47D4-32637BC5E796}"/>
              </a:ext>
            </a:extLst>
          </p:cNvPr>
          <p:cNvPicPr>
            <a:picLocks noChangeAspect="1"/>
          </p:cNvPicPr>
          <p:nvPr/>
        </p:nvPicPr>
        <p:blipFill>
          <a:blip r:embed="rId3"/>
          <a:stretch>
            <a:fillRect/>
          </a:stretch>
        </p:blipFill>
        <p:spPr>
          <a:xfrm>
            <a:off x="8431814" y="294033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59840" y="1339979"/>
            <a:ext cx="309860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recharge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59"/>
            <a:ext cx="599064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revive or renew (one's energies) (esp in recharge one's batteries)</a:t>
            </a:r>
          </a:p>
        </p:txBody>
      </p:sp>
      <p:sp>
        <p:nvSpPr>
          <p:cNvPr id="155" name="The was a tear in Freddie’s new school jumper."/>
          <p:cNvSpPr txBox="1"/>
          <p:nvPr/>
        </p:nvSpPr>
        <p:spPr>
          <a:xfrm>
            <a:off x="0" y="641040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had a break to </a:t>
            </a:r>
            <a:r>
              <a:rPr lang="en-GB" sz="4000" b="1" dirty="0">
                <a:latin typeface="Gill Sans MT" panose="020B0502020104020203" pitchFamily="34" charset="77"/>
              </a:rPr>
              <a:t>recharge</a:t>
            </a:r>
            <a:r>
              <a:rPr lang="en-GB" sz="4000" dirty="0">
                <a:latin typeface="Gill Sans MT" panose="020B0502020104020203" pitchFamily="34" charset="77"/>
              </a:rPr>
              <a:t> for the next lesson.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re-charge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423189965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refresh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destroy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regenerate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efficiently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F90BCB4-8E38-1F5D-1758-7AF0B9077EB0}"/>
              </a:ext>
            </a:extLst>
          </p:cNvPr>
          <p:cNvPicPr>
            <a:picLocks noChangeAspect="1"/>
          </p:cNvPicPr>
          <p:nvPr/>
        </p:nvPicPr>
        <p:blipFill>
          <a:blip r:embed="rId4"/>
          <a:stretch>
            <a:fillRect/>
          </a:stretch>
        </p:blipFill>
        <p:spPr>
          <a:xfrm>
            <a:off x="8558445" y="2604346"/>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9268" y="1309202"/>
            <a:ext cx="243977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return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7477" y="4455794"/>
            <a:ext cx="7059173"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return to a place, you go back there after you have been away.</a:t>
            </a:r>
          </a:p>
        </p:txBody>
      </p:sp>
      <p:sp>
        <p:nvSpPr>
          <p:cNvPr id="155" name="The was a tear in Freddie’s new school jumper."/>
          <p:cNvSpPr txBox="1"/>
          <p:nvPr/>
        </p:nvSpPr>
        <p:spPr>
          <a:xfrm>
            <a:off x="0" y="637056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Naya </a:t>
            </a:r>
            <a:r>
              <a:rPr lang="en-GB" sz="4000" b="1" dirty="0">
                <a:latin typeface="Gill Sans MT" panose="020B0502020104020203" pitchFamily="34" charset="77"/>
              </a:rPr>
              <a:t>returned</a:t>
            </a:r>
            <a:r>
              <a:rPr lang="en-GB" sz="4000" dirty="0">
                <a:latin typeface="Gill Sans MT" panose="020B0502020104020203" pitchFamily="34" charset="77"/>
              </a:rPr>
              <a:t> her book to the library.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re-turn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63026050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replace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concern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0D9352B-82F1-6471-40BE-F9BC4035686B}"/>
              </a:ext>
            </a:extLst>
          </p:cNvPr>
          <p:cNvPicPr>
            <a:picLocks noChangeAspect="1"/>
          </p:cNvPicPr>
          <p:nvPr/>
        </p:nvPicPr>
        <p:blipFill>
          <a:blip r:embed="rId4"/>
          <a:stretch>
            <a:fillRect/>
          </a:stretch>
        </p:blipFill>
        <p:spPr>
          <a:xfrm>
            <a:off x="8799568" y="2876865"/>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43731" y="1309202"/>
            <a:ext cx="153086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rest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13077" y="4234631"/>
            <a:ext cx="568932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rest or if you rest your body, you do not do anything active for a time.</a:t>
            </a:r>
          </a:p>
        </p:txBody>
      </p:sp>
      <p:sp>
        <p:nvSpPr>
          <p:cNvPr id="155" name="The was a tear in Freddie’s new school jumper."/>
          <p:cNvSpPr txBox="1"/>
          <p:nvPr/>
        </p:nvSpPr>
        <p:spPr>
          <a:xfrm>
            <a:off x="0"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needed to </a:t>
            </a:r>
            <a:r>
              <a:rPr lang="en-GB" sz="4000" b="1" dirty="0">
                <a:latin typeface="Gill Sans MT" panose="020B0502020104020203" pitchFamily="34" charset="77"/>
              </a:rPr>
              <a:t>rest</a:t>
            </a:r>
            <a:r>
              <a:rPr lang="en-GB" sz="4000" dirty="0">
                <a:latin typeface="Gill Sans MT" panose="020B0502020104020203" pitchFamily="34" charset="77"/>
              </a:rPr>
              <a:t> after PE.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(rest)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5453536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relax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energise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comfortably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F3CE811C-4C1B-D9DB-C01E-8AFA10D2B658}"/>
              </a:ext>
            </a:extLst>
          </p:cNvPr>
          <p:cNvPicPr>
            <a:picLocks noChangeAspect="1"/>
          </p:cNvPicPr>
          <p:nvPr/>
        </p:nvPicPr>
        <p:blipFill>
          <a:blip r:embed="rId4"/>
          <a:stretch>
            <a:fillRect/>
          </a:stretch>
        </p:blipFill>
        <p:spPr>
          <a:xfrm>
            <a:off x="8314093" y="274308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24244</TotalTime>
  <Words>1240</Words>
  <Application>Microsoft Macintosh PowerPoint</Application>
  <PresentationFormat>Custom</PresentationFormat>
  <Paragraphs>358</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461</cp:revision>
  <dcterms:modified xsi:type="dcterms:W3CDTF">2024-08-26T11:43:50Z</dcterms:modified>
</cp:coreProperties>
</file>